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obo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7.xml"/><Relationship Id="rId44" Type="http://schemas.openxmlformats.org/officeDocument/2006/relationships/font" Target="fonts/Roboto-boldItalic.fntdata"/><Relationship Id="rId21" Type="http://schemas.openxmlformats.org/officeDocument/2006/relationships/slide" Target="slides/slide16.xml"/><Relationship Id="rId43" Type="http://schemas.openxmlformats.org/officeDocument/2006/relationships/font" Target="fonts/Robot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16e493c7b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16e493c7b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160d4d492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160d4d492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160d4d492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160d4d492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f9423cc78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f9423cc78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Also, skip connections enable the model to make local predictions that accurately define the global or the overall structure of the object.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160d4d492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160d4d492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160d4d4920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160d4d4920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160d4d4920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160d4d4920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16e493c7b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16e493c7b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16e493c7b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16e493c7b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f9423cc78b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f9423cc78b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160d4d4920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160d4d4920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f9423cc78b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f9423cc78b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16e346b49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16e346b49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f9423cc78b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f9423cc78b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f9423cc78b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f9423cc78b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29f638462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29f638462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29f638462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29f638462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29f638462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29f638462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16e346b49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16e346b49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16e346b4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16e346b4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16e346b49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16e346b49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The Segmentation Quality (SQ) measures the quality of the segmentation output in terms of the IoU between the predicted segmentation and the ground truth segmentation. The formula for SQ is: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SQ = (TP)/(TP + FP + FN)</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lang="en" sz="1200">
                <a:solidFill>
                  <a:srgbClr val="374151"/>
                </a:solidFill>
                <a:highlight>
                  <a:srgbClr val="F7F7F8"/>
                </a:highlight>
                <a:latin typeface="Roboto"/>
                <a:ea typeface="Roboto"/>
                <a:cs typeface="Roboto"/>
                <a:sym typeface="Roboto"/>
              </a:rPr>
              <a:t>where TP refers to the true positive pixels (i.e., the pixels that are correctly classified as belonging to the foreground), FP refers to the false positive pixels (i.e., the pixels that are wrongly classified as belonging to the foreground), and FN refers to the false negative pixels (i.e., the pixels that are wrongly classified as belonging to the background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16e493c7b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16e493c7b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rgbClr val="202124"/>
                </a:solidFill>
                <a:highlight>
                  <a:srgbClr val="FFFFFF"/>
                </a:highlight>
              </a:rPr>
              <a:t>The classification process is easier than segmentation, in classification all objects in a single image is grouped or categorized into a single class. While in segmentation each object of a single class in an image is highlighted with different shades to make them recognizable to computer vision.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16e346b49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16e346b49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The Recognition Quality (RQ) measures the quality of the object recognition output in terms of the average precision (AP) of the predicted object detections. The formula for RQ is: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RQ = AP</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where AP is the average precision score, which is a measure of how well the algorithm detects and localizes objects in the image.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In summary, PQ evaluates the quality of panoptic segmentation output by measuring the quality of the segmentation and recognition components. It is a useful metric for comparing the performance of different panoptic segmentation algorithms on a common dataset.</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16e346b49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16e346b49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9423cc78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9423cc78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29f63846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29f63846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29f638462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29f638462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16e346b49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16e346b49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160d4d4920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160d4d4920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sz="1200">
                <a:solidFill>
                  <a:srgbClr val="202124"/>
                </a:solidFill>
                <a:highlight>
                  <a:srgbClr val="FFFFFF"/>
                </a:highlight>
              </a:rPr>
              <a:t>Instance segmentation includes identification of boundaries of the objects at the detailed pixel level. For example, </a:t>
            </a:r>
            <a:r>
              <a:rPr b="1" lang="en" sz="1200">
                <a:solidFill>
                  <a:srgbClr val="202124"/>
                </a:solidFill>
                <a:highlight>
                  <a:srgbClr val="FFFFFF"/>
                </a:highlight>
              </a:rPr>
              <a:t>in the image below there are 7 balloons at certain locations, and these are the pixels that belong to each one of the balloons</a:t>
            </a:r>
            <a:r>
              <a:rPr lang="en" sz="1200">
                <a:solidFill>
                  <a:srgbClr val="202124"/>
                </a:solidFill>
                <a:highlight>
                  <a:srgbClr val="FFFFFF"/>
                </a:highlight>
              </a:rPr>
              <a:t>.</a:t>
            </a:r>
            <a:endParaRPr sz="1200">
              <a:solidFill>
                <a:srgbClr val="202124"/>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16e493c7b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16e493c7b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160d4d4920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160d4d4920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160d4d49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160d4d49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16e493c7b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16e493c7b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16e493c7b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16e493c7b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2222"/>
              </a:lnSpc>
              <a:spcBef>
                <a:spcPts val="600"/>
              </a:spcBef>
              <a:spcAft>
                <a:spcPts val="0"/>
              </a:spcAft>
              <a:buClr>
                <a:schemeClr val="dk1"/>
              </a:buClr>
              <a:buSzPts val="1100"/>
              <a:buFont typeface="Arial"/>
              <a:buNone/>
            </a:pPr>
            <a:r>
              <a:rPr lang="en" sz="1050">
                <a:solidFill>
                  <a:srgbClr val="080A13"/>
                </a:solidFill>
                <a:highlight>
                  <a:schemeClr val="lt1"/>
                </a:highlight>
                <a:latin typeface="Calibri"/>
                <a:ea typeface="Calibri"/>
                <a:cs typeface="Calibri"/>
                <a:sym typeface="Calibri"/>
              </a:rPr>
              <a:t>In computer vision, the term </a:t>
            </a:r>
            <a:r>
              <a:rPr i="1" lang="en" sz="1050">
                <a:solidFill>
                  <a:srgbClr val="080A13"/>
                </a:solidFill>
                <a:highlight>
                  <a:schemeClr val="lt1"/>
                </a:highlight>
                <a:latin typeface="Calibri"/>
                <a:ea typeface="Calibri"/>
                <a:cs typeface="Calibri"/>
                <a:sym typeface="Calibri"/>
              </a:rPr>
              <a:t>things</a:t>
            </a:r>
            <a:r>
              <a:rPr lang="en" sz="1050">
                <a:solidFill>
                  <a:srgbClr val="080A13"/>
                </a:solidFill>
                <a:highlight>
                  <a:schemeClr val="lt1"/>
                </a:highlight>
                <a:latin typeface="Calibri"/>
                <a:ea typeface="Calibri"/>
                <a:cs typeface="Calibri"/>
                <a:sym typeface="Calibri"/>
              </a:rPr>
              <a:t> generally refers to objects that have properly defined geometry and are countable, like a person, cars, animals, etc.Stuff is the term used to define objects that don’t have proper geometry but are heavily identified by the texture and material like the sky, road, water bodies, etc.</a:t>
            </a:r>
            <a:endParaRPr sz="1050">
              <a:solidFill>
                <a:srgbClr val="080A13"/>
              </a:solidFill>
              <a:highlight>
                <a:schemeClr val="lt1"/>
              </a:highlight>
              <a:latin typeface="Calibri"/>
              <a:ea typeface="Calibri"/>
              <a:cs typeface="Calibri"/>
              <a:sym typeface="Calibri"/>
            </a:endParaRPr>
          </a:p>
          <a:p>
            <a:pPr indent="0" lvl="0" marL="0" rtl="0" algn="l">
              <a:lnSpc>
                <a:spcPct val="115000"/>
              </a:lnSpc>
              <a:spcBef>
                <a:spcPts val="600"/>
              </a:spcBef>
              <a:spcAft>
                <a:spcPts val="0"/>
              </a:spcAft>
              <a:buClr>
                <a:schemeClr val="dk1"/>
              </a:buClr>
              <a:buSzPts val="1100"/>
              <a:buFont typeface="Arial"/>
              <a:buNone/>
            </a:pPr>
            <a:r>
              <a:t/>
            </a:r>
            <a:endParaRPr sz="1300">
              <a:solidFill>
                <a:srgbClr val="595959"/>
              </a:solidFill>
              <a:latin typeface="Calibri"/>
              <a:ea typeface="Calibri"/>
              <a:cs typeface="Calibri"/>
              <a:sym typeface="Calibri"/>
            </a:endParaRPr>
          </a:p>
          <a:p>
            <a:pPr indent="0" lvl="0" marL="0" rtl="0" algn="l">
              <a:spcBef>
                <a:spcPts val="1200"/>
              </a:spcBef>
              <a:spcAft>
                <a:spcPts val="0"/>
              </a:spcAft>
              <a:buNone/>
            </a:pPr>
            <a:r>
              <a:t/>
            </a:r>
            <a:endParaRPr sz="60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v7labs.com/blog/bounding-box-annotation" TargetMode="External"/><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www.v7labs.com/blog/panoptic-segmentation-guid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7.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v7labs.com/blog/data-labeling-guid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5191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800"/>
              <a:t>Panoptic Segmentation</a:t>
            </a:r>
            <a:endParaRPr b="1" sz="4800"/>
          </a:p>
        </p:txBody>
      </p:sp>
      <p:sp>
        <p:nvSpPr>
          <p:cNvPr id="55" name="Google Shape;55;p13"/>
          <p:cNvSpPr txBox="1"/>
          <p:nvPr>
            <p:ph idx="1" type="subTitle"/>
          </p:nvPr>
        </p:nvSpPr>
        <p:spPr>
          <a:xfrm>
            <a:off x="410700" y="3039300"/>
            <a:ext cx="8421600" cy="2104200"/>
          </a:xfrm>
          <a:prstGeom prst="rect">
            <a:avLst/>
          </a:prstGeom>
        </p:spPr>
        <p:txBody>
          <a:bodyPr anchorCtr="0" anchor="t" bIns="91425" lIns="91425" spcFirstLastPara="1" rIns="91425" wrap="square" tIns="91425">
            <a:normAutofit/>
          </a:bodyPr>
          <a:lstStyle/>
          <a:p>
            <a:pPr indent="0" lvl="0" marL="457200" rtl="0" algn="ctr">
              <a:spcBef>
                <a:spcPts val="0"/>
              </a:spcBef>
              <a:spcAft>
                <a:spcPts val="0"/>
              </a:spcAft>
              <a:buNone/>
            </a:pPr>
            <a:r>
              <a:rPr lang="en" sz="2000"/>
              <a:t>                                                          </a:t>
            </a:r>
            <a:r>
              <a:rPr lang="en" sz="2000"/>
              <a:t>Sakthi S (</a:t>
            </a:r>
            <a:r>
              <a:rPr lang="en" sz="2000"/>
              <a:t>19PW27)</a:t>
            </a:r>
            <a:endParaRPr sz="2000"/>
          </a:p>
          <a:p>
            <a:pPr indent="0" lvl="0" marL="457200" rtl="0" algn="ctr">
              <a:spcBef>
                <a:spcPts val="0"/>
              </a:spcBef>
              <a:spcAft>
                <a:spcPts val="0"/>
              </a:spcAft>
              <a:buNone/>
            </a:pPr>
            <a:r>
              <a:rPr lang="en" sz="2000"/>
              <a:t>                                                          Sneha G (19PW36)</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2"/>
          <p:cNvPicPr preferRelativeResize="0"/>
          <p:nvPr/>
        </p:nvPicPr>
        <p:blipFill>
          <a:blip r:embed="rId3">
            <a:alphaModFix/>
          </a:blip>
          <a:stretch>
            <a:fillRect/>
          </a:stretch>
        </p:blipFill>
        <p:spPr>
          <a:xfrm>
            <a:off x="1805075" y="118763"/>
            <a:ext cx="4817174" cy="4905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8" name="Google Shape;118;p23"/>
          <p:cNvSpPr txBox="1"/>
          <p:nvPr>
            <p:ph idx="1" type="body"/>
          </p:nvPr>
        </p:nvSpPr>
        <p:spPr>
          <a:xfrm>
            <a:off x="560250" y="2265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sz="3200"/>
              <a:t>What’s the challenge in this task?</a:t>
            </a:r>
            <a:endParaRPr b="1" sz="3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Panoptic segmentation</a:t>
            </a:r>
            <a:endParaRPr b="1"/>
          </a:p>
        </p:txBody>
      </p:sp>
      <p:sp>
        <p:nvSpPr>
          <p:cNvPr id="124" name="Google Shape;124;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25" name="Google Shape;125;p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6" name="Google Shape;126;p24"/>
          <p:cNvPicPr preferRelativeResize="0"/>
          <p:nvPr/>
        </p:nvPicPr>
        <p:blipFill>
          <a:blip r:embed="rId3">
            <a:alphaModFix/>
          </a:blip>
          <a:stretch>
            <a:fillRect/>
          </a:stretch>
        </p:blipFill>
        <p:spPr>
          <a:xfrm>
            <a:off x="311702" y="1152475"/>
            <a:ext cx="3999901" cy="3585761"/>
          </a:xfrm>
          <a:prstGeom prst="rect">
            <a:avLst/>
          </a:prstGeom>
          <a:noFill/>
          <a:ln>
            <a:noFill/>
          </a:ln>
        </p:spPr>
      </p:pic>
      <p:pic>
        <p:nvPicPr>
          <p:cNvPr id="127" name="Google Shape;127;p24"/>
          <p:cNvPicPr preferRelativeResize="0"/>
          <p:nvPr/>
        </p:nvPicPr>
        <p:blipFill>
          <a:blip r:embed="rId4">
            <a:alphaModFix/>
          </a:blip>
          <a:stretch>
            <a:fillRect/>
          </a:stretch>
        </p:blipFill>
        <p:spPr>
          <a:xfrm>
            <a:off x="4639825" y="1123650"/>
            <a:ext cx="4362061" cy="3614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31250"/>
              </a:lnSpc>
              <a:spcBef>
                <a:spcPts val="2400"/>
              </a:spcBef>
              <a:spcAft>
                <a:spcPts val="0"/>
              </a:spcAft>
              <a:buClr>
                <a:schemeClr val="dk1"/>
              </a:buClr>
              <a:buSzPct val="45833"/>
              <a:buFont typeface="Arial"/>
              <a:buNone/>
            </a:pPr>
            <a:r>
              <a:rPr lang="en" sz="2400">
                <a:solidFill>
                  <a:srgbClr val="080A13"/>
                </a:solidFill>
                <a:highlight>
                  <a:srgbClr val="FFFFFF"/>
                </a:highlight>
              </a:rPr>
              <a:t>How does Panoptic Segmentation work?</a:t>
            </a:r>
            <a:endParaRPr sz="2400">
              <a:solidFill>
                <a:srgbClr val="080A13"/>
              </a:solidFill>
              <a:highlight>
                <a:srgbClr val="FFFFFF"/>
              </a:highlight>
            </a:endParaRPr>
          </a:p>
          <a:p>
            <a:pPr indent="0" lvl="0" marL="0" rtl="0" algn="l">
              <a:spcBef>
                <a:spcPts val="600"/>
              </a:spcBef>
              <a:spcAft>
                <a:spcPts val="0"/>
              </a:spcAft>
              <a:buNone/>
            </a:pPr>
            <a:r>
              <a:t/>
            </a:r>
            <a:endParaRPr/>
          </a:p>
        </p:txBody>
      </p:sp>
      <p:sp>
        <p:nvSpPr>
          <p:cNvPr id="133" name="Google Shape;133;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1627" lvl="0" marL="457200" rtl="0" algn="l">
              <a:lnSpc>
                <a:spcPct val="115000"/>
              </a:lnSpc>
              <a:spcBef>
                <a:spcPts val="0"/>
              </a:spcBef>
              <a:spcAft>
                <a:spcPts val="0"/>
              </a:spcAft>
              <a:buClr>
                <a:schemeClr val="dk1"/>
              </a:buClr>
              <a:buSzPts val="1465"/>
              <a:buChar char="●"/>
            </a:pPr>
            <a:r>
              <a:rPr lang="en" sz="1465">
                <a:solidFill>
                  <a:schemeClr val="dk1"/>
                </a:solidFill>
              </a:rPr>
              <a:t>The FCN(Fully Convolutional Network) is responsible for capturing patterns from the uncountable objects—stuff – and it yields semantic segmentations. The FCN uses skip connections that enable it to reconstruct accurate segmentation boundaries. </a:t>
            </a:r>
            <a:endParaRPr sz="1465">
              <a:solidFill>
                <a:schemeClr val="dk1"/>
              </a:solidFill>
            </a:endParaRPr>
          </a:p>
          <a:p>
            <a:pPr indent="-321627" lvl="0" marL="457200" rtl="0" algn="l">
              <a:lnSpc>
                <a:spcPct val="115000"/>
              </a:lnSpc>
              <a:spcBef>
                <a:spcPts val="0"/>
              </a:spcBef>
              <a:spcAft>
                <a:spcPts val="0"/>
              </a:spcAft>
              <a:buClr>
                <a:schemeClr val="dk1"/>
              </a:buClr>
              <a:buSzPts val="1465"/>
              <a:buChar char="●"/>
            </a:pPr>
            <a:r>
              <a:rPr lang="en" sz="1465">
                <a:solidFill>
                  <a:schemeClr val="dk1"/>
                </a:solidFill>
              </a:rPr>
              <a:t>T</a:t>
            </a:r>
            <a:r>
              <a:rPr lang="en" sz="1465">
                <a:solidFill>
                  <a:schemeClr val="dk1"/>
                </a:solidFill>
              </a:rPr>
              <a:t>he Mask R-CNN is responsible for capturing patterns of the objects that are countable—things—and it yields instance segmentations. It consists of two stages:</a:t>
            </a:r>
            <a:endParaRPr sz="1465">
              <a:solidFill>
                <a:schemeClr val="dk1"/>
              </a:solidFill>
            </a:endParaRPr>
          </a:p>
          <a:p>
            <a:pPr indent="-321627" lvl="0" marL="457200" rtl="0" algn="l">
              <a:lnSpc>
                <a:spcPct val="115000"/>
              </a:lnSpc>
              <a:spcBef>
                <a:spcPts val="0"/>
              </a:spcBef>
              <a:spcAft>
                <a:spcPts val="0"/>
              </a:spcAft>
              <a:buClr>
                <a:schemeClr val="dk1"/>
              </a:buClr>
              <a:buSzPts val="1465"/>
              <a:buAutoNum type="arabicPeriod"/>
            </a:pPr>
            <a:r>
              <a:rPr lang="en" sz="1465">
                <a:solidFill>
                  <a:schemeClr val="dk1"/>
                </a:solidFill>
              </a:rPr>
              <a:t>Region Proposal Network (RPN): It is a process, where the network yields regions of interest (ROI).</a:t>
            </a:r>
            <a:endParaRPr sz="1465">
              <a:solidFill>
                <a:schemeClr val="dk1"/>
              </a:solidFill>
            </a:endParaRPr>
          </a:p>
          <a:p>
            <a:pPr indent="-321627" lvl="0" marL="457200" rtl="0" algn="l">
              <a:lnSpc>
                <a:spcPct val="115000"/>
              </a:lnSpc>
              <a:spcBef>
                <a:spcPts val="0"/>
              </a:spcBef>
              <a:spcAft>
                <a:spcPts val="0"/>
              </a:spcAft>
              <a:buClr>
                <a:schemeClr val="dk1"/>
              </a:buClr>
              <a:buSzPts val="1465"/>
              <a:buAutoNum type="arabicPeriod"/>
            </a:pPr>
            <a:r>
              <a:rPr lang="en" sz="1465">
                <a:solidFill>
                  <a:schemeClr val="dk1"/>
                </a:solidFill>
              </a:rPr>
              <a:t>Faster R-CNN: It leverages ROI to perform image classification and create bounding boxes.</a:t>
            </a:r>
            <a:endParaRPr sz="1465">
              <a:solidFill>
                <a:schemeClr val="dk1"/>
              </a:solidFill>
            </a:endParaRPr>
          </a:p>
          <a:p>
            <a:pPr indent="0" lvl="0" marL="0" rtl="0" algn="l">
              <a:lnSpc>
                <a:spcPct val="115000"/>
              </a:lnSpc>
              <a:spcBef>
                <a:spcPts val="1200"/>
              </a:spcBef>
              <a:spcAft>
                <a:spcPts val="0"/>
              </a:spcAft>
              <a:buClr>
                <a:schemeClr val="dk1"/>
              </a:buClr>
              <a:buSzPts val="1018"/>
              <a:buFont typeface="Arial"/>
              <a:buNone/>
            </a:pPr>
            <a:r>
              <a:rPr lang="en" sz="1465">
                <a:solidFill>
                  <a:schemeClr val="dk1"/>
                </a:solidFill>
              </a:rPr>
              <a:t>The output of both models is then combined to get a more general output.</a:t>
            </a:r>
            <a:endParaRPr sz="1465">
              <a:solidFill>
                <a:schemeClr val="dk1"/>
              </a:solidFill>
            </a:endParaRPr>
          </a:p>
          <a:p>
            <a:pPr indent="0" lvl="0" marL="0" rtl="0" algn="l">
              <a:lnSpc>
                <a:spcPct val="105000"/>
              </a:lnSpc>
              <a:spcBef>
                <a:spcPts val="1200"/>
              </a:spcBef>
              <a:spcAft>
                <a:spcPts val="1200"/>
              </a:spcAft>
              <a:buSzPts val="1018"/>
              <a:buNone/>
            </a:pPr>
            <a:r>
              <a:t/>
            </a:r>
            <a:endParaRPr sz="1465">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6"/>
          <p:cNvSpPr txBox="1"/>
          <p:nvPr>
            <p:ph idx="1" type="body"/>
          </p:nvPr>
        </p:nvSpPr>
        <p:spPr>
          <a:xfrm>
            <a:off x="311700" y="2076250"/>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sz="3200"/>
              <a:t>Is there any dataset for this task?</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7"/>
          <p:cNvPicPr preferRelativeResize="0"/>
          <p:nvPr/>
        </p:nvPicPr>
        <p:blipFill>
          <a:blip r:embed="rId3">
            <a:alphaModFix/>
          </a:blip>
          <a:stretch>
            <a:fillRect/>
          </a:stretch>
        </p:blipFill>
        <p:spPr>
          <a:xfrm>
            <a:off x="495375" y="514250"/>
            <a:ext cx="7955526" cy="3388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Cityscapes Dataset</a:t>
            </a:r>
            <a:endParaRPr b="1"/>
          </a:p>
        </p:txBody>
      </p:sp>
      <p:sp>
        <p:nvSpPr>
          <p:cNvPr id="149" name="Google Shape;14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The Cityscapes Dataset focuses on semantic understanding of urban street scenes.</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150" name="Google Shape;150;p28"/>
          <p:cNvPicPr preferRelativeResize="0"/>
          <p:nvPr/>
        </p:nvPicPr>
        <p:blipFill>
          <a:blip r:embed="rId3">
            <a:alphaModFix/>
          </a:blip>
          <a:stretch>
            <a:fillRect/>
          </a:stretch>
        </p:blipFill>
        <p:spPr>
          <a:xfrm>
            <a:off x="911975" y="1776175"/>
            <a:ext cx="7502451" cy="32457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ADE20k</a:t>
            </a:r>
            <a:endParaRPr b="1"/>
          </a:p>
        </p:txBody>
      </p:sp>
      <p:pic>
        <p:nvPicPr>
          <p:cNvPr id="156" name="Google Shape;156;p29"/>
          <p:cNvPicPr preferRelativeResize="0"/>
          <p:nvPr/>
        </p:nvPicPr>
        <p:blipFill>
          <a:blip r:embed="rId3">
            <a:alphaModFix/>
          </a:blip>
          <a:stretch>
            <a:fillRect/>
          </a:stretch>
        </p:blipFill>
        <p:spPr>
          <a:xfrm>
            <a:off x="311700" y="2118875"/>
            <a:ext cx="8702951" cy="2927351"/>
          </a:xfrm>
          <a:prstGeom prst="rect">
            <a:avLst/>
          </a:prstGeom>
          <a:noFill/>
          <a:ln>
            <a:noFill/>
          </a:ln>
        </p:spPr>
      </p:pic>
      <p:sp>
        <p:nvSpPr>
          <p:cNvPr id="157" name="Google Shape;157;p29"/>
          <p:cNvSpPr txBox="1"/>
          <p:nvPr>
            <p:ph idx="1" type="body"/>
          </p:nvPr>
        </p:nvSpPr>
        <p:spPr>
          <a:xfrm>
            <a:off x="311700" y="1152475"/>
            <a:ext cx="8520600" cy="1063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chemeClr val="dk1"/>
                </a:solidFill>
                <a:highlight>
                  <a:srgbClr val="FFFFFF"/>
                </a:highlight>
              </a:rPr>
              <a:t>The annotated images cover the scene categories from the SUN and Places database. Here there are some examples showing the images, object segmentations, and parts segmentations:</a:t>
            </a:r>
            <a:endParaRPr sz="22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Mapilary vistas</a:t>
            </a:r>
            <a:endParaRPr/>
          </a:p>
        </p:txBody>
      </p:sp>
      <p:sp>
        <p:nvSpPr>
          <p:cNvPr id="163" name="Google Shape;163;p30"/>
          <p:cNvSpPr txBox="1"/>
          <p:nvPr>
            <p:ph idx="1" type="body"/>
          </p:nvPr>
        </p:nvSpPr>
        <p:spPr>
          <a:xfrm>
            <a:off x="311700" y="1152475"/>
            <a:ext cx="8520600" cy="258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chemeClr val="dk1"/>
                </a:solidFill>
                <a:highlight>
                  <a:srgbClr val="FFFFFF"/>
                </a:highlight>
              </a:rPr>
              <a:t>It is an instance/semantic/panoptic segmentation dataset, which is represented as traffic-related</a:t>
            </a:r>
            <a:endParaRPr sz="15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1500">
                <a:solidFill>
                  <a:schemeClr val="dk1"/>
                </a:solidFill>
                <a:highlight>
                  <a:srgbClr val="FFFFFF"/>
                </a:highlight>
              </a:rPr>
              <a:t>dataset with a large-scale collection of segmented images.It mainly focuses on street scenes</a:t>
            </a:r>
            <a:endParaRPr sz="1500">
              <a:solidFill>
                <a:schemeClr val="dk1"/>
              </a:solidFill>
              <a:highlight>
                <a:srgbClr val="FFFFFF"/>
              </a:highlight>
            </a:endParaRPr>
          </a:p>
          <a:p>
            <a:pPr indent="0" lvl="0" marL="0" rtl="0" algn="l">
              <a:spcBef>
                <a:spcPts val="1200"/>
              </a:spcBef>
              <a:spcAft>
                <a:spcPts val="0"/>
              </a:spcAft>
              <a:buNone/>
            </a:pPr>
            <a:r>
              <a:t/>
            </a:r>
            <a:endParaRPr sz="1500">
              <a:solidFill>
                <a:schemeClr val="dk1"/>
              </a:solidFill>
              <a:highlight>
                <a:srgbClr val="FFFFFF"/>
              </a:highlight>
            </a:endParaRPr>
          </a:p>
          <a:p>
            <a:pPr indent="0" lvl="0" marL="0" rtl="0" algn="l">
              <a:spcBef>
                <a:spcPts val="1200"/>
              </a:spcBef>
              <a:spcAft>
                <a:spcPts val="1200"/>
              </a:spcAft>
              <a:buNone/>
            </a:pPr>
            <a:r>
              <a:t/>
            </a:r>
            <a:endParaRPr sz="1500">
              <a:solidFill>
                <a:schemeClr val="dk1"/>
              </a:solidFill>
              <a:highlight>
                <a:srgbClr val="FFFFFF"/>
              </a:highlight>
            </a:endParaRPr>
          </a:p>
        </p:txBody>
      </p:sp>
      <p:pic>
        <p:nvPicPr>
          <p:cNvPr id="164" name="Google Shape;164;p30"/>
          <p:cNvPicPr preferRelativeResize="0"/>
          <p:nvPr/>
        </p:nvPicPr>
        <p:blipFill>
          <a:blip r:embed="rId3">
            <a:alphaModFix/>
          </a:blip>
          <a:stretch>
            <a:fillRect/>
          </a:stretch>
        </p:blipFill>
        <p:spPr>
          <a:xfrm>
            <a:off x="2175375" y="1952575"/>
            <a:ext cx="3284249" cy="3130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COCO Dataset</a:t>
            </a:r>
            <a:endParaRPr/>
          </a:p>
        </p:txBody>
      </p:sp>
      <p:sp>
        <p:nvSpPr>
          <p:cNvPr id="170" name="Google Shape;170;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solidFill>
                  <a:schemeClr val="dk1"/>
                </a:solidFill>
              </a:rPr>
              <a:t>COCO(Common Objects in Context) is a large-scale object detection, segmentation, and captioning dataset. COCO has several features:Object segmentation,Recognition in context, Superpixel stuff segmentation</a:t>
            </a:r>
            <a:endParaRPr sz="1600">
              <a:solidFill>
                <a:schemeClr val="dk1"/>
              </a:solidFill>
            </a:endParaRPr>
          </a:p>
          <a:p>
            <a:pPr indent="0" lvl="0" marL="0" rtl="0" algn="l">
              <a:spcBef>
                <a:spcPts val="1200"/>
              </a:spcBef>
              <a:spcAft>
                <a:spcPts val="1200"/>
              </a:spcAft>
              <a:buNone/>
            </a:pPr>
            <a:r>
              <a:t/>
            </a:r>
            <a:endParaRPr/>
          </a:p>
        </p:txBody>
      </p:sp>
      <p:pic>
        <p:nvPicPr>
          <p:cNvPr id="171" name="Google Shape;171;p31"/>
          <p:cNvPicPr preferRelativeResize="0"/>
          <p:nvPr/>
        </p:nvPicPr>
        <p:blipFill>
          <a:blip r:embed="rId3">
            <a:alphaModFix/>
          </a:blip>
          <a:stretch>
            <a:fillRect/>
          </a:stretch>
        </p:blipFill>
        <p:spPr>
          <a:xfrm>
            <a:off x="762000" y="2035413"/>
            <a:ext cx="7620000" cy="2314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Semantic segmentation</a:t>
            </a:r>
            <a:endParaRPr b="1"/>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72222"/>
              </a:lnSpc>
              <a:spcBef>
                <a:spcPts val="600"/>
              </a:spcBef>
              <a:spcAft>
                <a:spcPts val="0"/>
              </a:spcAft>
              <a:buClr>
                <a:schemeClr val="dk1"/>
              </a:buClr>
              <a:buSzPts val="1100"/>
              <a:buFont typeface="Arial"/>
              <a:buNone/>
            </a:pPr>
            <a:r>
              <a:rPr lang="en" sz="1600">
                <a:solidFill>
                  <a:srgbClr val="080A13"/>
                </a:solidFill>
                <a:highlight>
                  <a:srgbClr val="FFFFFF"/>
                </a:highlight>
              </a:rPr>
              <a:t>Semantic segmentation is a deep learning algorithm that associates a label or category with every pixel in an image. Semantic Segmentation follows three steps:</a:t>
            </a:r>
            <a:endParaRPr sz="1600">
              <a:solidFill>
                <a:srgbClr val="080A13"/>
              </a:solidFill>
              <a:highlight>
                <a:srgbClr val="FFFFFF"/>
              </a:highlight>
            </a:endParaRPr>
          </a:p>
          <a:p>
            <a:pPr indent="-330200" lvl="0" marL="457200" rtl="0" algn="l">
              <a:lnSpc>
                <a:spcPct val="113636"/>
              </a:lnSpc>
              <a:spcBef>
                <a:spcPts val="800"/>
              </a:spcBef>
              <a:spcAft>
                <a:spcPts val="0"/>
              </a:spcAft>
              <a:buClr>
                <a:srgbClr val="080A13"/>
              </a:buClr>
              <a:buSzPts val="1600"/>
              <a:buAutoNum type="arabicPeriod"/>
            </a:pPr>
            <a:r>
              <a:rPr b="1" lang="en" sz="1600">
                <a:solidFill>
                  <a:srgbClr val="080A13"/>
                </a:solidFill>
                <a:highlight>
                  <a:srgbClr val="FFFFFF"/>
                </a:highlight>
              </a:rPr>
              <a:t>Classifying</a:t>
            </a:r>
            <a:r>
              <a:rPr lang="en" sz="1600">
                <a:solidFill>
                  <a:srgbClr val="080A13"/>
                </a:solidFill>
                <a:highlight>
                  <a:srgbClr val="FFFFFF"/>
                </a:highlight>
              </a:rPr>
              <a:t> : Classifying a certain object in the image.</a:t>
            </a:r>
            <a:endParaRPr sz="1600">
              <a:solidFill>
                <a:srgbClr val="080A13"/>
              </a:solidFill>
              <a:highlight>
                <a:srgbClr val="FFFFFF"/>
              </a:highlight>
            </a:endParaRPr>
          </a:p>
          <a:p>
            <a:pPr indent="-330200" lvl="0" marL="457200" rtl="0" algn="l">
              <a:lnSpc>
                <a:spcPct val="113636"/>
              </a:lnSpc>
              <a:spcBef>
                <a:spcPts val="0"/>
              </a:spcBef>
              <a:spcAft>
                <a:spcPts val="0"/>
              </a:spcAft>
              <a:buClr>
                <a:srgbClr val="080A13"/>
              </a:buClr>
              <a:buSzPts val="1600"/>
              <a:buAutoNum type="arabicPeriod"/>
            </a:pPr>
            <a:r>
              <a:rPr b="1" lang="en" sz="1600">
                <a:solidFill>
                  <a:srgbClr val="080A13"/>
                </a:solidFill>
                <a:highlight>
                  <a:srgbClr val="FFFFFF"/>
                </a:highlight>
              </a:rPr>
              <a:t>Localizing</a:t>
            </a:r>
            <a:r>
              <a:rPr lang="en" sz="1600">
                <a:solidFill>
                  <a:srgbClr val="080A13"/>
                </a:solidFill>
                <a:highlight>
                  <a:srgbClr val="FFFFFF"/>
                </a:highlight>
              </a:rPr>
              <a:t> : Finding the object and </a:t>
            </a:r>
            <a:r>
              <a:rPr lang="en" sz="1600">
                <a:solidFill>
                  <a:srgbClr val="1064FE"/>
                </a:solidFill>
                <a:highlight>
                  <a:srgbClr val="FFFFFF"/>
                </a:highlight>
                <a:uFill>
                  <a:noFill/>
                </a:uFill>
                <a:hlinkClick r:id="rId3">
                  <a:extLst>
                    <a:ext uri="{A12FA001-AC4F-418D-AE19-62706E023703}">
                      <ahyp:hlinkClr val="tx"/>
                    </a:ext>
                  </a:extLst>
                </a:hlinkClick>
              </a:rPr>
              <a:t>drawing a bounding box</a:t>
            </a:r>
            <a:r>
              <a:rPr lang="en" sz="1600">
                <a:solidFill>
                  <a:srgbClr val="080A13"/>
                </a:solidFill>
                <a:highlight>
                  <a:srgbClr val="FFFFFF"/>
                </a:highlight>
              </a:rPr>
              <a:t> around it.</a:t>
            </a:r>
            <a:endParaRPr sz="1600">
              <a:solidFill>
                <a:srgbClr val="080A13"/>
              </a:solidFill>
              <a:highlight>
                <a:srgbClr val="FFFFFF"/>
              </a:highlight>
            </a:endParaRPr>
          </a:p>
          <a:p>
            <a:pPr indent="-330200" lvl="0" marL="457200" rtl="0" algn="l">
              <a:lnSpc>
                <a:spcPct val="113636"/>
              </a:lnSpc>
              <a:spcBef>
                <a:spcPts val="0"/>
              </a:spcBef>
              <a:spcAft>
                <a:spcPts val="0"/>
              </a:spcAft>
              <a:buClr>
                <a:srgbClr val="080A13"/>
              </a:buClr>
              <a:buSzPts val="1600"/>
              <a:buAutoNum type="arabicPeriod"/>
            </a:pPr>
            <a:r>
              <a:rPr b="1" lang="en" sz="1600">
                <a:solidFill>
                  <a:srgbClr val="080A13"/>
                </a:solidFill>
                <a:highlight>
                  <a:srgbClr val="FFFFFF"/>
                </a:highlight>
              </a:rPr>
              <a:t>Segmentation</a:t>
            </a:r>
            <a:r>
              <a:rPr lang="en" sz="1600">
                <a:solidFill>
                  <a:srgbClr val="080A13"/>
                </a:solidFill>
                <a:highlight>
                  <a:srgbClr val="FFFFFF"/>
                </a:highlight>
              </a:rPr>
              <a:t> : Grouping the pixels in a localized image by creating a segmentation mask.</a:t>
            </a:r>
            <a:endParaRPr sz="1600">
              <a:solidFill>
                <a:srgbClr val="080A13"/>
              </a:solidFill>
              <a:highlight>
                <a:srgbClr val="FFFFFF"/>
              </a:highlight>
            </a:endParaRPr>
          </a:p>
          <a:p>
            <a:pPr indent="0" lvl="0" marL="0" rtl="0" algn="l">
              <a:lnSpc>
                <a:spcPct val="150000"/>
              </a:lnSpc>
              <a:spcBef>
                <a:spcPts val="1600"/>
              </a:spcBef>
              <a:spcAft>
                <a:spcPts val="0"/>
              </a:spcAft>
              <a:buClr>
                <a:schemeClr val="dk1"/>
              </a:buClr>
              <a:buSzPts val="1100"/>
              <a:buFont typeface="Arial"/>
              <a:buNone/>
            </a:pPr>
            <a:r>
              <a:t/>
            </a:r>
            <a:endParaRPr sz="1600">
              <a:solidFill>
                <a:srgbClr val="383838"/>
              </a:solidFill>
              <a:highlight>
                <a:srgbClr val="FFFFFF"/>
              </a:highlight>
            </a:endParaRPr>
          </a:p>
          <a:p>
            <a:pPr indent="0" lvl="0" marL="0" rtl="0" algn="l">
              <a:lnSpc>
                <a:spcPct val="150000"/>
              </a:lnSpc>
              <a:spcBef>
                <a:spcPts val="1800"/>
              </a:spcBef>
              <a:spcAft>
                <a:spcPts val="0"/>
              </a:spcAft>
              <a:buClr>
                <a:schemeClr val="dk1"/>
              </a:buClr>
              <a:buSzPts val="1100"/>
              <a:buFont typeface="Arial"/>
              <a:buNone/>
            </a:pPr>
            <a:r>
              <a:t/>
            </a:r>
            <a:endParaRPr sz="1600">
              <a:solidFill>
                <a:schemeClr val="dk1"/>
              </a:solidFill>
            </a:endParaRPr>
          </a:p>
          <a:p>
            <a:pPr indent="0" lvl="0" marL="0" rtl="0" algn="l">
              <a:lnSpc>
                <a:spcPct val="150000"/>
              </a:lnSpc>
              <a:spcBef>
                <a:spcPts val="1800"/>
              </a:spcBef>
              <a:spcAft>
                <a:spcPts val="1800"/>
              </a:spcAft>
              <a:buClr>
                <a:schemeClr val="dk1"/>
              </a:buClr>
              <a:buSzPts val="1100"/>
              <a:buFont typeface="Arial"/>
              <a:buNone/>
            </a:pPr>
            <a:r>
              <a:t/>
            </a:r>
            <a:endParaRPr sz="1600">
              <a:solidFill>
                <a:srgbClr val="383838"/>
              </a:solidFill>
              <a:highlight>
                <a:srgbClr val="FFFFFF"/>
              </a:highlight>
            </a:endParaRPr>
          </a:p>
        </p:txBody>
      </p:sp>
      <p:pic>
        <p:nvPicPr>
          <p:cNvPr id="62" name="Google Shape;62;p14"/>
          <p:cNvPicPr preferRelativeResize="0"/>
          <p:nvPr/>
        </p:nvPicPr>
        <p:blipFill>
          <a:blip r:embed="rId4">
            <a:alphaModFix/>
          </a:blip>
          <a:stretch>
            <a:fillRect/>
          </a:stretch>
        </p:blipFill>
        <p:spPr>
          <a:xfrm>
            <a:off x="1527625" y="3255525"/>
            <a:ext cx="5938352" cy="1717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Methods Used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Segmentation process</a:t>
            </a:r>
            <a:endParaRPr b="1"/>
          </a:p>
        </p:txBody>
      </p:sp>
      <p:sp>
        <p:nvSpPr>
          <p:cNvPr id="182" name="Google Shape;182;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Kirillov et al.</a:t>
            </a:r>
            <a:endParaRPr/>
          </a:p>
          <a:p>
            <a:pPr indent="-342900" lvl="0" marL="457200" rtl="0" algn="l">
              <a:spcBef>
                <a:spcPts val="0"/>
              </a:spcBef>
              <a:spcAft>
                <a:spcPts val="0"/>
              </a:spcAft>
              <a:buSzPts val="1800"/>
              <a:buChar char="●"/>
            </a:pPr>
            <a:r>
              <a:rPr lang="en"/>
              <a:t>Axial DeepLab</a:t>
            </a:r>
            <a:endParaRPr/>
          </a:p>
          <a:p>
            <a:pPr indent="0" lvl="0" marL="45720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Kirillov </a:t>
            </a:r>
            <a:endParaRPr/>
          </a:p>
        </p:txBody>
      </p:sp>
      <p:pic>
        <p:nvPicPr>
          <p:cNvPr id="188" name="Google Shape;188;p34"/>
          <p:cNvPicPr preferRelativeResize="0"/>
          <p:nvPr/>
        </p:nvPicPr>
        <p:blipFill>
          <a:blip r:embed="rId3">
            <a:alphaModFix/>
          </a:blip>
          <a:stretch>
            <a:fillRect/>
          </a:stretch>
        </p:blipFill>
        <p:spPr>
          <a:xfrm>
            <a:off x="1556550" y="97900"/>
            <a:ext cx="7356400" cy="447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Axial DeepLab</a:t>
            </a:r>
            <a:endParaRPr/>
          </a:p>
        </p:txBody>
      </p:sp>
      <p:sp>
        <p:nvSpPr>
          <p:cNvPr id="194" name="Google Shape;19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5" name="Google Shape;195;p35"/>
          <p:cNvPicPr preferRelativeResize="0"/>
          <p:nvPr/>
        </p:nvPicPr>
        <p:blipFill>
          <a:blip r:embed="rId3">
            <a:alphaModFix/>
          </a:blip>
          <a:stretch>
            <a:fillRect/>
          </a:stretch>
        </p:blipFill>
        <p:spPr>
          <a:xfrm>
            <a:off x="206725" y="1431561"/>
            <a:ext cx="8520598" cy="266403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6"/>
          <p:cNvSpPr txBox="1"/>
          <p:nvPr>
            <p:ph type="title"/>
          </p:nvPr>
        </p:nvSpPr>
        <p:spPr>
          <a:xfrm>
            <a:off x="311702" y="366674"/>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extraction methods used</a:t>
            </a:r>
            <a:endParaRPr/>
          </a:p>
        </p:txBody>
      </p:sp>
      <p:sp>
        <p:nvSpPr>
          <p:cNvPr id="201" name="Google Shape;201;p36"/>
          <p:cNvSpPr txBox="1"/>
          <p:nvPr>
            <p:ph idx="1" type="body"/>
          </p:nvPr>
        </p:nvSpPr>
        <p:spPr>
          <a:xfrm>
            <a:off x="205696" y="119395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Dinat- l</a:t>
            </a:r>
            <a:endParaRPr/>
          </a:p>
          <a:p>
            <a:pPr indent="-342900" lvl="0" marL="457200" rtl="0" algn="l">
              <a:spcBef>
                <a:spcPts val="0"/>
              </a:spcBef>
              <a:spcAft>
                <a:spcPts val="0"/>
              </a:spcAft>
              <a:buSzPts val="1800"/>
              <a:buChar char="●"/>
            </a:pPr>
            <a:r>
              <a:rPr lang="en"/>
              <a:t>Swin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7"/>
          <p:cNvSpPr txBox="1"/>
          <p:nvPr>
            <p:ph type="title"/>
          </p:nvPr>
        </p:nvSpPr>
        <p:spPr>
          <a:xfrm>
            <a:off x="311700" y="458852"/>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Dinat-l</a:t>
            </a:r>
            <a:endParaRPr/>
          </a:p>
        </p:txBody>
      </p:sp>
      <p:sp>
        <p:nvSpPr>
          <p:cNvPr id="207" name="Google Shape;207;p37"/>
          <p:cNvSpPr txBox="1"/>
          <p:nvPr>
            <p:ph idx="1" type="body"/>
          </p:nvPr>
        </p:nvSpPr>
        <p:spPr>
          <a:xfrm>
            <a:off x="311700" y="117091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DINAT can be used to extract features from an image by computing its DINAT coefficients. </a:t>
            </a:r>
            <a:endParaRPr/>
          </a:p>
          <a:p>
            <a:pPr indent="-342900" lvl="0" marL="457200" rtl="0" algn="l">
              <a:spcBef>
                <a:spcPts val="0"/>
              </a:spcBef>
              <a:spcAft>
                <a:spcPts val="0"/>
              </a:spcAft>
              <a:buSzPts val="1800"/>
              <a:buChar char="●"/>
            </a:pPr>
            <a:r>
              <a:rPr lang="en"/>
              <a:t>These coefficients provide a compact representation of the image in terms of a small number of features. </a:t>
            </a:r>
            <a:endParaRPr/>
          </a:p>
          <a:p>
            <a:pPr indent="-342900" lvl="0" marL="457200" rtl="0" algn="l">
              <a:spcBef>
                <a:spcPts val="0"/>
              </a:spcBef>
              <a:spcAft>
                <a:spcPts val="0"/>
              </a:spcAft>
              <a:buSzPts val="1800"/>
              <a:buChar char="●"/>
            </a:pPr>
            <a:r>
              <a:rPr lang="en"/>
              <a:t>The DINAT coefficients capture the underlying spatial frequency information in the image and can be used to distinguish different regions or objects in the image.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Swin</a:t>
            </a:r>
            <a:endParaRPr/>
          </a:p>
        </p:txBody>
      </p:sp>
      <p:sp>
        <p:nvSpPr>
          <p:cNvPr id="213" name="Google Shape;213;p38"/>
          <p:cNvSpPr txBox="1"/>
          <p:nvPr>
            <p:ph idx="1" type="body"/>
          </p:nvPr>
        </p:nvSpPr>
        <p:spPr>
          <a:xfrm>
            <a:off x="311706" y="1129431"/>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SWIN Transformer can be used in a self-supervised manner to pretrain a feature extractor for segmentation tasks.</a:t>
            </a:r>
            <a:endParaRPr/>
          </a:p>
          <a:p>
            <a:pPr indent="-342900" lvl="0" marL="457200" rtl="0" algn="l">
              <a:spcBef>
                <a:spcPts val="0"/>
              </a:spcBef>
              <a:spcAft>
                <a:spcPts val="0"/>
              </a:spcAft>
              <a:buSzPts val="1800"/>
              <a:buChar char="●"/>
            </a:pPr>
            <a:r>
              <a:rPr lang="en"/>
              <a:t> This involves training the model on a large dataset using pretext tasks, such as predicting the relative positions of image patches or predicting the rotation angle of an image.</a:t>
            </a:r>
            <a:endParaRPr/>
          </a:p>
          <a:p>
            <a:pPr indent="-342900" lvl="0" marL="457200" rtl="0" algn="l">
              <a:spcBef>
                <a:spcPts val="0"/>
              </a:spcBef>
              <a:spcAft>
                <a:spcPts val="0"/>
              </a:spcAft>
              <a:buSzPts val="1800"/>
              <a:buChar char="●"/>
            </a:pPr>
            <a:r>
              <a:rPr lang="en"/>
              <a:t>Once the model has learned useful features from the pretext tasks, it can be fine-tuned on a smaller annotated dataset for segmentation tasks.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9"/>
          <p:cNvSpPr txBox="1"/>
          <p:nvPr>
            <p:ph type="title"/>
          </p:nvPr>
        </p:nvSpPr>
        <p:spPr>
          <a:xfrm>
            <a:off x="226600" y="1198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1</a:t>
            </a:r>
            <a:r>
              <a:rPr b="1" lang="en"/>
              <a:t>.</a:t>
            </a:r>
            <a:r>
              <a:rPr b="1" lang="en"/>
              <a:t>Intersection-over-union (IoU)</a:t>
            </a:r>
            <a:endParaRPr b="1"/>
          </a:p>
        </p:txBody>
      </p:sp>
      <p:sp>
        <p:nvSpPr>
          <p:cNvPr id="219" name="Google Shape;219;p39"/>
          <p:cNvSpPr txBox="1"/>
          <p:nvPr>
            <p:ph idx="1" type="body"/>
          </p:nvPr>
        </p:nvSpPr>
        <p:spPr>
          <a:xfrm>
            <a:off x="311700" y="1518075"/>
            <a:ext cx="8520600" cy="344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It is essentially a method to quantify the percent overlap between the target mask and prediction output.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This metric is closely related to the Dice coefficient, often used as a loss function during training.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It also refers to the Jaccard index.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IoU metric measures the number of pixels common between the target and prediction masks divided by the total number of pixels present across both masks.</a:t>
            </a:r>
            <a:endParaRPr>
              <a:solidFill>
                <a:schemeClr val="dk1"/>
              </a:solidFill>
            </a:endParaRPr>
          </a:p>
        </p:txBody>
      </p:sp>
      <p:pic>
        <p:nvPicPr>
          <p:cNvPr id="220" name="Google Shape;220;p39"/>
          <p:cNvPicPr preferRelativeResize="0"/>
          <p:nvPr/>
        </p:nvPicPr>
        <p:blipFill>
          <a:blip r:embed="rId3">
            <a:alphaModFix/>
          </a:blip>
          <a:stretch>
            <a:fillRect/>
          </a:stretch>
        </p:blipFill>
        <p:spPr>
          <a:xfrm>
            <a:off x="3121325" y="4322575"/>
            <a:ext cx="2731154" cy="820925"/>
          </a:xfrm>
          <a:prstGeom prst="rect">
            <a:avLst/>
          </a:prstGeom>
          <a:noFill/>
          <a:ln>
            <a:noFill/>
          </a:ln>
        </p:spPr>
      </p:pic>
      <p:sp>
        <p:nvSpPr>
          <p:cNvPr id="221" name="Google Shape;221;p39"/>
          <p:cNvSpPr txBox="1"/>
          <p:nvPr>
            <p:ph type="title"/>
          </p:nvPr>
        </p:nvSpPr>
        <p:spPr>
          <a:xfrm>
            <a:off x="153625" y="457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Metrics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2.Panoptic quality (PQ):</a:t>
            </a:r>
            <a:endParaRPr b="1">
              <a:solidFill>
                <a:schemeClr val="dk1"/>
              </a:solidFill>
            </a:endParaRPr>
          </a:p>
          <a:p>
            <a:pPr indent="-342900" lvl="0" marL="914400" rtl="0" algn="l">
              <a:spcBef>
                <a:spcPts val="1200"/>
              </a:spcBef>
              <a:spcAft>
                <a:spcPts val="0"/>
              </a:spcAft>
              <a:buClr>
                <a:schemeClr val="dk1"/>
              </a:buClr>
              <a:buSzPts val="1800"/>
              <a:buChar char="●"/>
            </a:pPr>
            <a:r>
              <a:rPr lang="en">
                <a:solidFill>
                  <a:schemeClr val="dk1"/>
                </a:solidFill>
              </a:rPr>
              <a:t>It measures the quality in terms of the predicted panoptic segmentation compared to the ground truth involving segment matching and PQ computation from the matches</a:t>
            </a:r>
            <a:endParaRPr>
              <a:solidFill>
                <a:schemeClr val="dk1"/>
              </a:solidFill>
            </a:endParaRPr>
          </a:p>
          <a:p>
            <a:pPr indent="-342900" lvl="0" marL="914400" rtl="0" algn="l">
              <a:spcBef>
                <a:spcPts val="0"/>
              </a:spcBef>
              <a:spcAft>
                <a:spcPts val="0"/>
              </a:spcAft>
              <a:buClr>
                <a:schemeClr val="dk1"/>
              </a:buClr>
              <a:buSzPts val="1800"/>
              <a:buChar char="●"/>
            </a:pPr>
            <a:r>
              <a:rPr lang="en">
                <a:solidFill>
                  <a:schemeClr val="dk1"/>
                </a:solidFill>
              </a:rPr>
              <a:t>Three sets - true positive (TP), false positive (FP), and false-negative (FN) - and IoU between the ground truth and the prediction are required to calculate PQ. </a:t>
            </a:r>
            <a:endParaRPr>
              <a:solidFill>
                <a:schemeClr val="dk1"/>
              </a:solidFill>
            </a:endParaRPr>
          </a:p>
          <a:p>
            <a:pPr indent="0" lvl="0" marL="914400" rtl="0" algn="l">
              <a:spcBef>
                <a:spcPts val="1200"/>
              </a:spcBef>
              <a:spcAft>
                <a:spcPts val="1200"/>
              </a:spcAft>
              <a:buNone/>
            </a:pPr>
            <a:r>
              <a:t/>
            </a:r>
            <a:endParaRPr>
              <a:solidFill>
                <a:schemeClr val="dk1"/>
              </a:solidFill>
            </a:endParaRPr>
          </a:p>
        </p:txBody>
      </p:sp>
      <p:pic>
        <p:nvPicPr>
          <p:cNvPr id="227" name="Google Shape;227;p40"/>
          <p:cNvPicPr preferRelativeResize="0"/>
          <p:nvPr/>
        </p:nvPicPr>
        <p:blipFill>
          <a:blip r:embed="rId3">
            <a:alphaModFix/>
          </a:blip>
          <a:stretch>
            <a:fillRect/>
          </a:stretch>
        </p:blipFill>
        <p:spPr>
          <a:xfrm>
            <a:off x="2630575" y="3617250"/>
            <a:ext cx="3429000" cy="1085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1"/>
          <p:cNvSpPr txBox="1"/>
          <p:nvPr>
            <p:ph idx="1" type="body"/>
          </p:nvPr>
        </p:nvSpPr>
        <p:spPr>
          <a:xfrm>
            <a:off x="291750" y="410625"/>
            <a:ext cx="8486400" cy="425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solidFill>
                  <a:schemeClr val="dk1"/>
                </a:solidFill>
              </a:rPr>
              <a:t>3</a:t>
            </a:r>
            <a:r>
              <a:rPr b="1" lang="en" sz="2000">
                <a:solidFill>
                  <a:schemeClr val="dk1"/>
                </a:solidFill>
              </a:rPr>
              <a:t>. Segmentation Quality</a:t>
            </a:r>
            <a:endParaRPr b="1" sz="2000">
              <a:solidFill>
                <a:schemeClr val="dk1"/>
              </a:solidFill>
            </a:endParaRPr>
          </a:p>
          <a:p>
            <a:pPr indent="457200" lvl="0" marL="0" rtl="0" algn="l">
              <a:spcBef>
                <a:spcPts val="1500"/>
              </a:spcBef>
              <a:spcAft>
                <a:spcPts val="0"/>
              </a:spcAft>
              <a:buClr>
                <a:schemeClr val="dk1"/>
              </a:buClr>
              <a:buSzPts val="1100"/>
              <a:buFont typeface="Arial"/>
              <a:buNone/>
            </a:pPr>
            <a:r>
              <a:rPr lang="en" sz="1500">
                <a:solidFill>
                  <a:schemeClr val="dk1"/>
                </a:solidFill>
              </a:rPr>
              <a:t>                 </a:t>
            </a:r>
            <a:r>
              <a:rPr lang="en">
                <a:solidFill>
                  <a:schemeClr val="dk1"/>
                </a:solidFill>
              </a:rPr>
              <a:t>The Segmentation Quality (SQ) measures the quality of the segmentation output in terms of the IoU between the predicted segmentation and the ground truth segmentation. The formula for SQ is:</a:t>
            </a:r>
            <a:endParaRPr>
              <a:solidFill>
                <a:schemeClr val="dk1"/>
              </a:solidFill>
            </a:endParaRPr>
          </a:p>
          <a:p>
            <a:pPr indent="0" lvl="0" marL="0" rtl="0" algn="l">
              <a:spcBef>
                <a:spcPts val="1500"/>
              </a:spcBef>
              <a:spcAft>
                <a:spcPts val="0"/>
              </a:spcAft>
              <a:buClr>
                <a:schemeClr val="dk1"/>
              </a:buClr>
              <a:buSzPts val="1100"/>
              <a:buFont typeface="Arial"/>
              <a:buNone/>
            </a:pPr>
            <a:r>
              <a:t/>
            </a:r>
            <a:endParaRPr sz="1500">
              <a:solidFill>
                <a:schemeClr val="dk1"/>
              </a:solidFill>
            </a:endParaRPr>
          </a:p>
          <a:p>
            <a:pPr indent="0" lvl="0" marL="0" rtl="0" algn="l">
              <a:spcBef>
                <a:spcPts val="15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233" name="Google Shape;233;p41"/>
          <p:cNvPicPr preferRelativeResize="0"/>
          <p:nvPr/>
        </p:nvPicPr>
        <p:blipFill>
          <a:blip r:embed="rId3">
            <a:alphaModFix/>
          </a:blip>
          <a:stretch>
            <a:fillRect/>
          </a:stretch>
        </p:blipFill>
        <p:spPr>
          <a:xfrm>
            <a:off x="2526775" y="2229000"/>
            <a:ext cx="3009900" cy="1009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Semantic segmentation</a:t>
            </a:r>
            <a:endParaRPr b="1"/>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lnSpc>
                <a:spcPct val="172222"/>
              </a:lnSpc>
              <a:spcBef>
                <a:spcPts val="600"/>
              </a:spcBef>
              <a:spcAft>
                <a:spcPts val="0"/>
              </a:spcAft>
              <a:buClr>
                <a:srgbClr val="080A13"/>
              </a:buClr>
              <a:buSzPts val="1600"/>
              <a:buChar char="●"/>
            </a:pPr>
            <a:r>
              <a:rPr lang="en" sz="1600">
                <a:solidFill>
                  <a:srgbClr val="080A13"/>
                </a:solidFill>
                <a:highlight>
                  <a:srgbClr val="FFFFFF"/>
                </a:highlight>
              </a:rPr>
              <a:t>T</a:t>
            </a:r>
            <a:r>
              <a:rPr lang="en" sz="1600">
                <a:solidFill>
                  <a:srgbClr val="080A13"/>
                </a:solidFill>
                <a:highlight>
                  <a:srgbClr val="FFFFFF"/>
                </a:highlight>
              </a:rPr>
              <a:t>he task of Semantic Segmentation can be referred to as classifying a certain class of image and separating it from the rest of the image classes by overlaying it with a segmentation mask.</a:t>
            </a:r>
            <a:endParaRPr sz="1600">
              <a:solidFill>
                <a:srgbClr val="080A13"/>
              </a:solidFill>
              <a:highlight>
                <a:srgbClr val="FFFFFF"/>
              </a:highlight>
            </a:endParaRPr>
          </a:p>
          <a:p>
            <a:pPr indent="0" lvl="0" marL="0" rtl="0" algn="l">
              <a:lnSpc>
                <a:spcPct val="172222"/>
              </a:lnSpc>
              <a:spcBef>
                <a:spcPts val="600"/>
              </a:spcBef>
              <a:spcAft>
                <a:spcPts val="0"/>
              </a:spcAft>
              <a:buNone/>
            </a:pPr>
            <a:r>
              <a:rPr b="1" lang="en" sz="1600">
                <a:solidFill>
                  <a:srgbClr val="080A13"/>
                </a:solidFill>
                <a:highlight>
                  <a:srgbClr val="FFFFFF"/>
                </a:highlight>
              </a:rPr>
              <a:t>Note</a:t>
            </a:r>
            <a:r>
              <a:rPr lang="en" sz="1600">
                <a:solidFill>
                  <a:srgbClr val="080A13"/>
                </a:solidFill>
                <a:highlight>
                  <a:srgbClr val="FFFFFF"/>
                </a:highlight>
              </a:rPr>
              <a:t>: This is significantly different from classification. Classification assigns a single class to the whole image whereas semantic segmentation classifies every pixel of the image to one of the classes.</a:t>
            </a:r>
            <a:endParaRPr b="1" sz="1600">
              <a:solidFill>
                <a:srgbClr val="080A13"/>
              </a:solidFill>
              <a:highlight>
                <a:srgbClr val="FFFFFF"/>
              </a:highlight>
            </a:endParaRPr>
          </a:p>
          <a:p>
            <a:pPr indent="0" lvl="0" marL="0" rtl="0" algn="l">
              <a:spcBef>
                <a:spcPts val="600"/>
              </a:spcBef>
              <a:spcAft>
                <a:spcPts val="1200"/>
              </a:spcAft>
              <a:buNone/>
            </a:pPr>
            <a:r>
              <a:t/>
            </a:r>
            <a:endParaRPr sz="1600">
              <a:solidFill>
                <a:srgbClr val="383838"/>
              </a:solidFill>
              <a:highlight>
                <a:schemeClr val="lt1"/>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4</a:t>
            </a:r>
            <a:r>
              <a:rPr b="1" lang="en"/>
              <a:t>. Recognition Quality</a:t>
            </a:r>
            <a:endParaRPr b="1"/>
          </a:p>
        </p:txBody>
      </p:sp>
      <p:sp>
        <p:nvSpPr>
          <p:cNvPr id="239" name="Google Shape;239;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0" rtl="0" algn="l">
              <a:spcBef>
                <a:spcPts val="1500"/>
              </a:spcBef>
              <a:spcAft>
                <a:spcPts val="0"/>
              </a:spcAft>
              <a:buClr>
                <a:schemeClr val="dk1"/>
              </a:buClr>
              <a:buSzPts val="1100"/>
              <a:buFont typeface="Arial"/>
              <a:buNone/>
            </a:pPr>
            <a:r>
              <a:rPr lang="en">
                <a:solidFill>
                  <a:schemeClr val="dk1"/>
                </a:solidFill>
              </a:rPr>
              <a:t>The Recognition Quality (RQ) measures the quality of the object recognition output in terms of the average precision (AP) of the predicted object detections. The formula for RQ is:</a:t>
            </a:r>
            <a:endParaRPr>
              <a:solidFill>
                <a:schemeClr val="dk1"/>
              </a:solidFill>
            </a:endParaRPr>
          </a:p>
          <a:p>
            <a:pPr indent="0" lvl="0" marL="0" rtl="0" algn="l">
              <a:spcBef>
                <a:spcPts val="1500"/>
              </a:spcBef>
              <a:spcAft>
                <a:spcPts val="1200"/>
              </a:spcAft>
              <a:buNone/>
            </a:pPr>
            <a:r>
              <a:t/>
            </a:r>
            <a:endParaRPr/>
          </a:p>
        </p:txBody>
      </p:sp>
      <p:pic>
        <p:nvPicPr>
          <p:cNvPr id="240" name="Google Shape;240;p42"/>
          <p:cNvPicPr preferRelativeResize="0"/>
          <p:nvPr/>
        </p:nvPicPr>
        <p:blipFill>
          <a:blip r:embed="rId3">
            <a:alphaModFix/>
          </a:blip>
          <a:stretch>
            <a:fillRect/>
          </a:stretch>
        </p:blipFill>
        <p:spPr>
          <a:xfrm>
            <a:off x="2276575" y="2464900"/>
            <a:ext cx="3467100" cy="1143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Applications </a:t>
            </a:r>
            <a:endParaRPr b="1"/>
          </a:p>
        </p:txBody>
      </p:sp>
      <p:pic>
        <p:nvPicPr>
          <p:cNvPr id="246" name="Google Shape;246;p43"/>
          <p:cNvPicPr preferRelativeResize="0"/>
          <p:nvPr/>
        </p:nvPicPr>
        <p:blipFill>
          <a:blip r:embed="rId3">
            <a:alphaModFix/>
          </a:blip>
          <a:stretch>
            <a:fillRect/>
          </a:stretch>
        </p:blipFill>
        <p:spPr>
          <a:xfrm>
            <a:off x="2853580" y="104550"/>
            <a:ext cx="5386920" cy="50389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52" name="Google Shape;252;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457200" rtl="0" algn="l">
              <a:lnSpc>
                <a:spcPct val="200000"/>
              </a:lnSpc>
              <a:spcBef>
                <a:spcPts val="0"/>
              </a:spcBef>
              <a:spcAft>
                <a:spcPts val="0"/>
              </a:spcAft>
              <a:buNone/>
            </a:pPr>
            <a:r>
              <a:rPr lang="en" sz="1500">
                <a:solidFill>
                  <a:schemeClr val="dk1"/>
                </a:solidFill>
              </a:rPr>
              <a:t>---. “The Complete Guide to Panoptic Segmentation [+V7 Tutorial].” </a:t>
            </a:r>
            <a:r>
              <a:rPr i="1" lang="en" sz="1500">
                <a:solidFill>
                  <a:schemeClr val="dk1"/>
                </a:solidFill>
              </a:rPr>
              <a:t>V7</a:t>
            </a:r>
            <a:r>
              <a:rPr lang="en" sz="1500">
                <a:solidFill>
                  <a:schemeClr val="dk1"/>
                </a:solidFill>
              </a:rPr>
              <a:t>, 3 Feb. 2023, </a:t>
            </a:r>
            <a:r>
              <a:rPr lang="en" sz="1500" u="sng">
                <a:solidFill>
                  <a:schemeClr val="hlink"/>
                </a:solidFill>
                <a:hlinkClick r:id="rId3"/>
              </a:rPr>
              <a:t>www.v7labs.com/blog/panoptic-segmentation-guide</a:t>
            </a:r>
            <a:r>
              <a:rPr lang="en" sz="1500">
                <a:solidFill>
                  <a:schemeClr val="dk1"/>
                </a:solidFill>
              </a:rPr>
              <a:t>.</a:t>
            </a:r>
            <a:endParaRPr sz="1500">
              <a:solidFill>
                <a:schemeClr val="dk1"/>
              </a:solidFill>
            </a:endParaRPr>
          </a:p>
          <a:p>
            <a:pPr indent="-457200" lvl="0" marL="457200" rtl="0" algn="l">
              <a:lnSpc>
                <a:spcPct val="200000"/>
              </a:lnSpc>
              <a:spcBef>
                <a:spcPts val="0"/>
              </a:spcBef>
              <a:spcAft>
                <a:spcPts val="0"/>
              </a:spcAft>
              <a:buClr>
                <a:schemeClr val="dk1"/>
              </a:buClr>
              <a:buSzPts val="1100"/>
              <a:buFont typeface="Arial"/>
              <a:buNone/>
            </a:pPr>
            <a:r>
              <a:rPr b="1" lang="en" sz="1500">
                <a:solidFill>
                  <a:schemeClr val="dk1"/>
                </a:solidFill>
              </a:rPr>
              <a:t>Research Paper:</a:t>
            </a:r>
            <a:r>
              <a:rPr lang="en" sz="1500">
                <a:solidFill>
                  <a:schemeClr val="dk1"/>
                </a:solidFill>
              </a:rPr>
              <a:t> A. Kirillov, K. He, R. Girshick, C. Rother and P. Dollár, "Panoptic Segmentation," 2019 IEEE/CVF C</a:t>
            </a:r>
            <a:r>
              <a:rPr lang="en" sz="1500">
                <a:solidFill>
                  <a:schemeClr val="dk1"/>
                </a:solidFill>
              </a:rPr>
              <a:t>onference on Computer Vision and Pattern Recognition (CVPR), Long Beach, CA, USA, 2019, pp. 9396-9405, doi: 10.1109/CVPR.2019.00963.</a:t>
            </a:r>
            <a:endParaRPr sz="15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 from the package for Indian road landscape</a:t>
            </a:r>
            <a:endParaRPr/>
          </a:p>
        </p:txBody>
      </p:sp>
      <p:sp>
        <p:nvSpPr>
          <p:cNvPr id="258" name="Google Shape;258;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9" name="Google Shape;259;p45"/>
          <p:cNvPicPr preferRelativeResize="0"/>
          <p:nvPr/>
        </p:nvPicPr>
        <p:blipFill>
          <a:blip r:embed="rId3">
            <a:alphaModFix/>
          </a:blip>
          <a:stretch>
            <a:fillRect/>
          </a:stretch>
        </p:blipFill>
        <p:spPr>
          <a:xfrm>
            <a:off x="421745" y="1397650"/>
            <a:ext cx="4496951" cy="2926050"/>
          </a:xfrm>
          <a:prstGeom prst="rect">
            <a:avLst/>
          </a:prstGeom>
          <a:noFill/>
          <a:ln>
            <a:noFill/>
          </a:ln>
        </p:spPr>
      </p:pic>
      <p:pic>
        <p:nvPicPr>
          <p:cNvPr id="260" name="Google Shape;260;p45"/>
          <p:cNvPicPr preferRelativeResize="0"/>
          <p:nvPr/>
        </p:nvPicPr>
        <p:blipFill>
          <a:blip r:embed="rId4">
            <a:alphaModFix/>
          </a:blip>
          <a:stretch>
            <a:fillRect/>
          </a:stretch>
        </p:blipFill>
        <p:spPr>
          <a:xfrm>
            <a:off x="4654500" y="1468086"/>
            <a:ext cx="4177799" cy="2785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6"/>
          <p:cNvSpPr txBox="1"/>
          <p:nvPr>
            <p:ph type="title"/>
          </p:nvPr>
        </p:nvSpPr>
        <p:spPr>
          <a:xfrm>
            <a:off x="311700" y="431198"/>
            <a:ext cx="3297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 life output</a:t>
            </a:r>
            <a:endParaRPr/>
          </a:p>
        </p:txBody>
      </p:sp>
      <p:sp>
        <p:nvSpPr>
          <p:cNvPr id="266" name="Google Shape;266;p46"/>
          <p:cNvSpPr txBox="1"/>
          <p:nvPr>
            <p:ph idx="1" type="body"/>
          </p:nvPr>
        </p:nvSpPr>
        <p:spPr>
          <a:xfrm>
            <a:off x="311694" y="1110995"/>
            <a:ext cx="3297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Used the panopticon segmentation model to get output for a real life image tested during project presentation.</a:t>
            </a:r>
            <a:endParaRPr/>
          </a:p>
        </p:txBody>
      </p:sp>
      <p:pic>
        <p:nvPicPr>
          <p:cNvPr id="267" name="Google Shape;267;p46"/>
          <p:cNvPicPr preferRelativeResize="0"/>
          <p:nvPr/>
        </p:nvPicPr>
        <p:blipFill>
          <a:blip r:embed="rId3">
            <a:alphaModFix/>
          </a:blip>
          <a:stretch>
            <a:fillRect/>
          </a:stretch>
        </p:blipFill>
        <p:spPr>
          <a:xfrm>
            <a:off x="3815471" y="0"/>
            <a:ext cx="2316566" cy="5143501"/>
          </a:xfrm>
          <a:prstGeom prst="rect">
            <a:avLst/>
          </a:prstGeom>
          <a:noFill/>
          <a:ln>
            <a:noFill/>
          </a:ln>
        </p:spPr>
      </p:pic>
      <p:pic>
        <p:nvPicPr>
          <p:cNvPr id="268" name="Google Shape;268;p46"/>
          <p:cNvPicPr preferRelativeResize="0"/>
          <p:nvPr/>
        </p:nvPicPr>
        <p:blipFill>
          <a:blip r:embed="rId4">
            <a:alphaModFix/>
          </a:blip>
          <a:stretch>
            <a:fillRect/>
          </a:stretch>
        </p:blipFill>
        <p:spPr>
          <a:xfrm>
            <a:off x="6515742" y="0"/>
            <a:ext cx="2316566"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7"/>
          <p:cNvSpPr txBox="1"/>
          <p:nvPr>
            <p:ph idx="1" type="body"/>
          </p:nvPr>
        </p:nvSpPr>
        <p:spPr>
          <a:xfrm>
            <a:off x="311700" y="182242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sz="4800">
                <a:solidFill>
                  <a:schemeClr val="dk1"/>
                </a:solidFill>
              </a:rPr>
              <a:t>Thank you</a:t>
            </a:r>
            <a:endParaRPr b="1" sz="4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Instance segmentation</a:t>
            </a:r>
            <a:endParaRPr b="1"/>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lnSpc>
                <a:spcPct val="150000"/>
              </a:lnSpc>
              <a:spcBef>
                <a:spcPts val="0"/>
              </a:spcBef>
              <a:spcAft>
                <a:spcPts val="0"/>
              </a:spcAft>
              <a:buClr>
                <a:schemeClr val="dk1"/>
              </a:buClr>
              <a:buSzPct val="66473"/>
              <a:buFont typeface="Arial"/>
              <a:buNone/>
            </a:pPr>
            <a:r>
              <a:rPr lang="en" sz="1654">
                <a:solidFill>
                  <a:srgbClr val="383838"/>
                </a:solidFill>
                <a:highlight>
                  <a:srgbClr val="FFFFFF"/>
                </a:highlight>
              </a:rPr>
              <a:t>Instance segmentation involves identifying boundaries of the objects at the detailed pixel level, making it a complex task to perform.Instance segmentation contains 2 significant parts:</a:t>
            </a:r>
            <a:endParaRPr sz="1654">
              <a:solidFill>
                <a:srgbClr val="383838"/>
              </a:solidFill>
              <a:highlight>
                <a:srgbClr val="FFFFFF"/>
              </a:highlight>
            </a:endParaRPr>
          </a:p>
          <a:p>
            <a:pPr indent="-325798" lvl="0" marL="457200" rtl="0" algn="l">
              <a:spcBef>
                <a:spcPts val="1800"/>
              </a:spcBef>
              <a:spcAft>
                <a:spcPts val="0"/>
              </a:spcAft>
              <a:buClr>
                <a:srgbClr val="151515"/>
              </a:buClr>
              <a:buSzPct val="100000"/>
              <a:buAutoNum type="arabicPeriod"/>
            </a:pPr>
            <a:r>
              <a:rPr b="1" lang="en" sz="1654">
                <a:solidFill>
                  <a:srgbClr val="151515"/>
                </a:solidFill>
                <a:highlight>
                  <a:srgbClr val="FFFFFF"/>
                </a:highlight>
              </a:rPr>
              <a:t>Object Detection: </a:t>
            </a:r>
            <a:r>
              <a:rPr lang="en" sz="1654">
                <a:solidFill>
                  <a:srgbClr val="151515"/>
                </a:solidFill>
                <a:highlight>
                  <a:srgbClr val="FFFFFF"/>
                </a:highlight>
              </a:rPr>
              <a:t>Firstly, it runs object detection to find all bounding boxes for every object in an image</a:t>
            </a:r>
            <a:endParaRPr sz="1654">
              <a:solidFill>
                <a:srgbClr val="151515"/>
              </a:solidFill>
              <a:highlight>
                <a:srgbClr val="FFFFFF"/>
              </a:highlight>
            </a:endParaRPr>
          </a:p>
          <a:p>
            <a:pPr indent="-325798" lvl="0" marL="457200" rtl="0" algn="l">
              <a:spcBef>
                <a:spcPts val="0"/>
              </a:spcBef>
              <a:spcAft>
                <a:spcPts val="0"/>
              </a:spcAft>
              <a:buClr>
                <a:srgbClr val="151515"/>
              </a:buClr>
              <a:buSzPct val="100000"/>
              <a:buAutoNum type="arabicPeriod"/>
            </a:pPr>
            <a:r>
              <a:rPr b="1" lang="en" sz="1654">
                <a:solidFill>
                  <a:srgbClr val="151515"/>
                </a:solidFill>
                <a:highlight>
                  <a:srgbClr val="FFFFFF"/>
                </a:highlight>
              </a:rPr>
              <a:t>Semantic Segmentation: </a:t>
            </a:r>
            <a:r>
              <a:rPr lang="en" sz="1654">
                <a:solidFill>
                  <a:srgbClr val="151515"/>
                </a:solidFill>
                <a:highlight>
                  <a:srgbClr val="FFFFFF"/>
                </a:highlight>
              </a:rPr>
              <a:t>After finding all the rectangles (bounding boxes), it uses a semantic segmentation model inside every rectangle</a:t>
            </a:r>
            <a:endParaRPr sz="1654">
              <a:solidFill>
                <a:srgbClr val="151515"/>
              </a:solidFill>
              <a:highlight>
                <a:srgbClr val="FFFFFF"/>
              </a:highlight>
            </a:endParaRPr>
          </a:p>
          <a:p>
            <a:pPr indent="0" lvl="0" marL="381000" marR="381000" rtl="0" algn="l">
              <a:lnSpc>
                <a:spcPct val="133333"/>
              </a:lnSpc>
              <a:spcBef>
                <a:spcPts val="3000"/>
              </a:spcBef>
              <a:spcAft>
                <a:spcPts val="0"/>
              </a:spcAft>
              <a:buClr>
                <a:schemeClr val="dk1"/>
              </a:buClr>
              <a:buSzPct val="61111"/>
              <a:buFont typeface="Arial"/>
              <a:buNone/>
            </a:pPr>
            <a:r>
              <a:t/>
            </a:r>
            <a:endParaRPr>
              <a:solidFill>
                <a:srgbClr val="151515"/>
              </a:solidFill>
              <a:highlight>
                <a:srgbClr val="FFFFFF"/>
              </a:highlight>
            </a:endParaRPr>
          </a:p>
          <a:p>
            <a:pPr indent="0" lvl="0" marL="0" rtl="0" algn="l">
              <a:spcBef>
                <a:spcPts val="3000"/>
              </a:spcBef>
              <a:spcAft>
                <a:spcPts val="1200"/>
              </a:spcAft>
              <a:buNone/>
            </a:pPr>
            <a:r>
              <a:t/>
            </a:r>
            <a:endParaRPr/>
          </a:p>
        </p:txBody>
      </p:sp>
      <p:pic>
        <p:nvPicPr>
          <p:cNvPr id="75" name="Google Shape;75;p16"/>
          <p:cNvPicPr preferRelativeResize="0"/>
          <p:nvPr/>
        </p:nvPicPr>
        <p:blipFill>
          <a:blip r:embed="rId3">
            <a:alphaModFix/>
          </a:blip>
          <a:stretch>
            <a:fillRect/>
          </a:stretch>
        </p:blipFill>
        <p:spPr>
          <a:xfrm>
            <a:off x="1379225" y="3210600"/>
            <a:ext cx="6958851" cy="1720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Instance Segmentation</a:t>
            </a:r>
            <a:endParaRPr b="1"/>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381000" marR="381000" rtl="0" algn="l">
              <a:lnSpc>
                <a:spcPct val="133333"/>
              </a:lnSpc>
              <a:spcBef>
                <a:spcPts val="3000"/>
              </a:spcBef>
              <a:spcAft>
                <a:spcPts val="0"/>
              </a:spcAft>
              <a:buClr>
                <a:schemeClr val="dk1"/>
              </a:buClr>
              <a:buSzPts val="1100"/>
              <a:buFont typeface="Arial"/>
              <a:buNone/>
            </a:pPr>
            <a:r>
              <a:rPr b="1" lang="en">
                <a:solidFill>
                  <a:srgbClr val="151515"/>
                </a:solidFill>
                <a:highlight>
                  <a:schemeClr val="lt1"/>
                </a:highlight>
              </a:rPr>
              <a:t>Note: </a:t>
            </a:r>
            <a:r>
              <a:rPr lang="en">
                <a:solidFill>
                  <a:srgbClr val="151515"/>
                </a:solidFill>
                <a:highlight>
                  <a:schemeClr val="lt1"/>
                </a:highlight>
              </a:rPr>
              <a:t>Instance segmentation only differentiates all instances in each class; for example, it will separate every person into a different class.</a:t>
            </a:r>
            <a:endParaRPr>
              <a:solidFill>
                <a:srgbClr val="151515"/>
              </a:solidFill>
              <a:highlight>
                <a:schemeClr val="lt1"/>
              </a:highlight>
            </a:endParaRPr>
          </a:p>
          <a:p>
            <a:pPr indent="0" lvl="0" marL="0" rtl="0" algn="l">
              <a:spcBef>
                <a:spcPts val="30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18605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Panoptic segmentation</a:t>
            </a:r>
            <a:r>
              <a:rPr lang="en"/>
              <a:t> </a:t>
            </a:r>
            <a:endParaRPr/>
          </a:p>
        </p:txBody>
      </p:sp>
      <p:sp>
        <p:nvSpPr>
          <p:cNvPr id="87" name="Google Shape;87;p18"/>
          <p:cNvSpPr txBox="1"/>
          <p:nvPr>
            <p:ph idx="1" type="body"/>
          </p:nvPr>
        </p:nvSpPr>
        <p:spPr>
          <a:xfrm>
            <a:off x="186050" y="561125"/>
            <a:ext cx="8520600" cy="153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chemeClr val="dk1"/>
                </a:solidFill>
              </a:rPr>
              <a:t>Panoptic segmentation unifies the typically distinct tasks of semantic segmentation (assign a class label to each pixel) and instance segmentation (detect and segment each object instance)</a:t>
            </a:r>
            <a:endParaRPr sz="1700">
              <a:solidFill>
                <a:schemeClr val="dk1"/>
              </a:solidFill>
            </a:endParaRPr>
          </a:p>
          <a:p>
            <a:pPr indent="0" lvl="0" marL="0" rtl="0" algn="l">
              <a:spcBef>
                <a:spcPts val="1200"/>
              </a:spcBef>
              <a:spcAft>
                <a:spcPts val="1200"/>
              </a:spcAft>
              <a:buNone/>
            </a:pPr>
            <a:r>
              <a:rPr lang="en" sz="1700">
                <a:solidFill>
                  <a:schemeClr val="dk1"/>
                </a:solidFill>
              </a:rPr>
              <a:t>It was introduced by Alexander Kirillov and his team in 2018.</a:t>
            </a:r>
            <a:endParaRPr sz="1700">
              <a:solidFill>
                <a:schemeClr val="dk1"/>
              </a:solidFill>
            </a:endParaRPr>
          </a:p>
        </p:txBody>
      </p:sp>
      <p:pic>
        <p:nvPicPr>
          <p:cNvPr id="88" name="Google Shape;88;p18"/>
          <p:cNvPicPr preferRelativeResize="0"/>
          <p:nvPr/>
        </p:nvPicPr>
        <p:blipFill>
          <a:blip r:embed="rId3">
            <a:alphaModFix/>
          </a:blip>
          <a:stretch>
            <a:fillRect/>
          </a:stretch>
        </p:blipFill>
        <p:spPr>
          <a:xfrm>
            <a:off x="1483475" y="2021300"/>
            <a:ext cx="6031150" cy="3056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4" name="Google Shape;9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t/>
            </a:r>
            <a:endParaRPr/>
          </a:p>
        </p:txBody>
      </p:sp>
      <p:pic>
        <p:nvPicPr>
          <p:cNvPr id="95" name="Google Shape;95;p19"/>
          <p:cNvPicPr preferRelativeResize="0"/>
          <p:nvPr/>
        </p:nvPicPr>
        <p:blipFill>
          <a:blip r:embed="rId3">
            <a:alphaModFix/>
          </a:blip>
          <a:stretch>
            <a:fillRect/>
          </a:stretch>
        </p:blipFill>
        <p:spPr>
          <a:xfrm>
            <a:off x="0" y="481373"/>
            <a:ext cx="9144001" cy="41807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Panoptic Segmentation</a:t>
            </a:r>
            <a:endParaRPr b="1"/>
          </a:p>
        </p:txBody>
      </p:sp>
      <p:sp>
        <p:nvSpPr>
          <p:cNvPr id="101" name="Google Shape;10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72222"/>
              </a:lnSpc>
              <a:spcBef>
                <a:spcPts val="600"/>
              </a:spcBef>
              <a:spcAft>
                <a:spcPts val="0"/>
              </a:spcAft>
              <a:buClr>
                <a:schemeClr val="dk1"/>
              </a:buClr>
              <a:buSzPts val="1100"/>
              <a:buFont typeface="Arial"/>
              <a:buNone/>
            </a:pPr>
            <a:r>
              <a:rPr lang="en" sz="1600">
                <a:solidFill>
                  <a:schemeClr val="dk1"/>
                </a:solidFill>
                <a:highlight>
                  <a:srgbClr val="FFFFFF"/>
                </a:highlight>
              </a:rPr>
              <a:t>The task of panoptic segmentation can be broken down into three simple steps:</a:t>
            </a:r>
            <a:endParaRPr sz="1600">
              <a:solidFill>
                <a:schemeClr val="dk1"/>
              </a:solidFill>
              <a:highlight>
                <a:srgbClr val="FFFFFF"/>
              </a:highlight>
            </a:endParaRPr>
          </a:p>
          <a:p>
            <a:pPr indent="-330200" lvl="0" marL="457200" rtl="0" algn="l">
              <a:lnSpc>
                <a:spcPct val="113636"/>
              </a:lnSpc>
              <a:spcBef>
                <a:spcPts val="800"/>
              </a:spcBef>
              <a:spcAft>
                <a:spcPts val="0"/>
              </a:spcAft>
              <a:buClr>
                <a:schemeClr val="dk1"/>
              </a:buClr>
              <a:buSzPts val="1600"/>
              <a:buAutoNum type="arabicPeriod"/>
            </a:pPr>
            <a:r>
              <a:rPr lang="en" sz="1600">
                <a:solidFill>
                  <a:schemeClr val="dk1"/>
                </a:solidFill>
                <a:highlight>
                  <a:srgbClr val="FFFFFF"/>
                </a:highlight>
              </a:rPr>
              <a:t>Separating each object in the image into individual parts, which are independent of each other.</a:t>
            </a:r>
            <a:endParaRPr sz="1600">
              <a:solidFill>
                <a:schemeClr val="dk1"/>
              </a:solidFill>
              <a:highlight>
                <a:srgbClr val="FFFFFF"/>
              </a:highlight>
            </a:endParaRPr>
          </a:p>
          <a:p>
            <a:pPr indent="-330200" lvl="0" marL="457200" rtl="0" algn="l">
              <a:lnSpc>
                <a:spcPct val="113636"/>
              </a:lnSpc>
              <a:spcBef>
                <a:spcPts val="0"/>
              </a:spcBef>
              <a:spcAft>
                <a:spcPts val="0"/>
              </a:spcAft>
              <a:buClr>
                <a:schemeClr val="dk1"/>
              </a:buClr>
              <a:buSzPts val="1600"/>
              <a:buAutoNum type="arabicPeriod"/>
            </a:pPr>
            <a:r>
              <a:rPr lang="en" sz="1600">
                <a:solidFill>
                  <a:schemeClr val="dk1"/>
                </a:solidFill>
                <a:highlight>
                  <a:srgbClr val="FFFFFF"/>
                </a:highlight>
              </a:rPr>
              <a:t>Painting each separated part with a different color—</a:t>
            </a:r>
            <a:r>
              <a:rPr lang="en" sz="1600">
                <a:solidFill>
                  <a:schemeClr val="dk1"/>
                </a:solidFill>
                <a:highlight>
                  <a:srgbClr val="FFFFFF"/>
                </a:highlight>
                <a:uFill>
                  <a:noFill/>
                </a:uFill>
                <a:hlinkClick r:id="rId3">
                  <a:extLst>
                    <a:ext uri="{A12FA001-AC4F-418D-AE19-62706E023703}">
                      <ahyp:hlinkClr val="tx"/>
                    </a:ext>
                  </a:extLst>
                </a:hlinkClick>
              </a:rPr>
              <a:t>labeling.</a:t>
            </a:r>
            <a:endParaRPr sz="1600">
              <a:solidFill>
                <a:schemeClr val="dk1"/>
              </a:solidFill>
              <a:highlight>
                <a:srgbClr val="FFFFFF"/>
              </a:highlight>
            </a:endParaRPr>
          </a:p>
          <a:p>
            <a:pPr indent="-323850" lvl="0" marL="457200" rtl="0" algn="l">
              <a:lnSpc>
                <a:spcPct val="113636"/>
              </a:lnSpc>
              <a:spcBef>
                <a:spcPts val="0"/>
              </a:spcBef>
              <a:spcAft>
                <a:spcPts val="0"/>
              </a:spcAft>
              <a:buClr>
                <a:schemeClr val="dk1"/>
              </a:buClr>
              <a:buSzPts val="1500"/>
              <a:buAutoNum type="arabicPeriod"/>
            </a:pPr>
            <a:r>
              <a:rPr lang="en" sz="1600">
                <a:solidFill>
                  <a:schemeClr val="dk1"/>
                </a:solidFill>
                <a:highlight>
                  <a:srgbClr val="FFFFFF"/>
                </a:highlight>
              </a:rPr>
              <a:t>Classifying the objects</a:t>
            </a:r>
            <a:r>
              <a:rPr lang="en" sz="1500">
                <a:solidFill>
                  <a:schemeClr val="dk1"/>
                </a:solidFill>
                <a:highlight>
                  <a:srgbClr val="FFFFFF"/>
                </a:highlight>
              </a:rPr>
              <a:t>.</a:t>
            </a:r>
            <a:endParaRPr sz="1500">
              <a:solidFill>
                <a:schemeClr val="dk1"/>
              </a:solidFill>
              <a:highlight>
                <a:srgbClr val="FFFFFF"/>
              </a:highlight>
            </a:endParaRPr>
          </a:p>
          <a:p>
            <a:pPr indent="0" lvl="0" marL="0" rtl="0" algn="l">
              <a:lnSpc>
                <a:spcPct val="113636"/>
              </a:lnSpc>
              <a:spcBef>
                <a:spcPts val="1600"/>
              </a:spcBef>
              <a:spcAft>
                <a:spcPts val="0"/>
              </a:spcAft>
              <a:buNone/>
            </a:pPr>
            <a:r>
              <a:rPr lang="en" sz="1500">
                <a:solidFill>
                  <a:schemeClr val="dk1"/>
                </a:solidFill>
                <a:highlight>
                  <a:srgbClr val="FFFFFF"/>
                </a:highlight>
              </a:rPr>
              <a:t>The goal of panoptic segmentation is to holistically generalize the task of image segmentation rather than using two different approaches separately or, as the authors defined it, “the unified or global view of segmentation”.</a:t>
            </a:r>
            <a:endParaRPr sz="1500">
              <a:solidFill>
                <a:schemeClr val="dk1"/>
              </a:solidFill>
              <a:highlight>
                <a:srgbClr val="FFFFFF"/>
              </a:highlight>
            </a:endParaRPr>
          </a:p>
          <a:p>
            <a:pPr indent="0" lvl="0" marL="0" rtl="0" algn="l">
              <a:spcBef>
                <a:spcPts val="1600"/>
              </a:spcBef>
              <a:spcAft>
                <a:spcPts val="1200"/>
              </a:spcAft>
              <a:buNone/>
            </a:pPr>
            <a:r>
              <a:t/>
            </a:r>
            <a:endParaRPr sz="15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Semantic Vs Instance Vs Panoptic</a:t>
            </a:r>
            <a:endParaRPr b="1"/>
          </a:p>
        </p:txBody>
      </p:sp>
      <p:sp>
        <p:nvSpPr>
          <p:cNvPr id="107" name="Google Shape;10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lnSpc>
                <a:spcPct val="113636"/>
              </a:lnSpc>
              <a:spcBef>
                <a:spcPts val="800"/>
              </a:spcBef>
              <a:spcAft>
                <a:spcPts val="0"/>
              </a:spcAft>
              <a:buClr>
                <a:srgbClr val="080A13"/>
              </a:buClr>
              <a:buSzPts val="1600"/>
              <a:buAutoNum type="arabicPeriod"/>
            </a:pPr>
            <a:r>
              <a:rPr lang="en" sz="1600">
                <a:solidFill>
                  <a:srgbClr val="080A13"/>
                </a:solidFill>
                <a:highlight>
                  <a:srgbClr val="FFFFFF"/>
                </a:highlight>
              </a:rPr>
              <a:t>Semantic segmentation is used to study stuff as they are more amorphous or not well defined, while instance segmentation is used to study things as they are well defined which makes it easier to classify and detect.</a:t>
            </a:r>
            <a:endParaRPr sz="1600">
              <a:solidFill>
                <a:srgbClr val="080A13"/>
              </a:solidFill>
              <a:highlight>
                <a:srgbClr val="FFFFFF"/>
              </a:highlight>
            </a:endParaRPr>
          </a:p>
          <a:p>
            <a:pPr indent="-330200" lvl="0" marL="457200" rtl="0" algn="l">
              <a:lnSpc>
                <a:spcPct val="113636"/>
              </a:lnSpc>
              <a:spcBef>
                <a:spcPts val="0"/>
              </a:spcBef>
              <a:spcAft>
                <a:spcPts val="0"/>
              </a:spcAft>
              <a:buClr>
                <a:srgbClr val="080A13"/>
              </a:buClr>
              <a:buSzPts val="1600"/>
              <a:buAutoNum type="arabicPeriod"/>
            </a:pPr>
            <a:r>
              <a:rPr lang="en" sz="1600">
                <a:solidFill>
                  <a:srgbClr val="080A13"/>
                </a:solidFill>
                <a:highlight>
                  <a:srgbClr val="FFFFFF"/>
                </a:highlight>
              </a:rPr>
              <a:t>Semantic segmentation creates a unified segmentation mask across objects belonging to the same class while instance segmentation creates individual segmentation masks for each and every object in the image.</a:t>
            </a:r>
            <a:endParaRPr sz="1600">
              <a:solidFill>
                <a:srgbClr val="080A13"/>
              </a:solidFill>
              <a:highlight>
                <a:srgbClr val="FFFFFF"/>
              </a:highlight>
            </a:endParaRPr>
          </a:p>
          <a:p>
            <a:pPr indent="0" lvl="0" marL="0" rtl="0" algn="l">
              <a:lnSpc>
                <a:spcPct val="172222"/>
              </a:lnSpc>
              <a:spcBef>
                <a:spcPts val="1600"/>
              </a:spcBef>
              <a:spcAft>
                <a:spcPts val="0"/>
              </a:spcAft>
              <a:buClr>
                <a:schemeClr val="dk1"/>
              </a:buClr>
              <a:buSzPts val="1100"/>
              <a:buFont typeface="Arial"/>
              <a:buNone/>
            </a:pPr>
            <a:r>
              <a:rPr lang="en" sz="1600">
                <a:solidFill>
                  <a:srgbClr val="080A13"/>
                </a:solidFill>
                <a:highlight>
                  <a:srgbClr val="FFFFFF"/>
                </a:highlight>
              </a:rPr>
              <a:t>Panoptic segmentation combines both—it identifies the objects with respect to class labels and also identifies all the instances in the given image.</a:t>
            </a:r>
            <a:endParaRPr sz="1600">
              <a:solidFill>
                <a:srgbClr val="080A13"/>
              </a:solidFill>
              <a:highlight>
                <a:srgbClr val="FFFFFF"/>
              </a:highlight>
            </a:endParaRPr>
          </a:p>
          <a:p>
            <a:pPr indent="0" lvl="0" marL="0" rtl="0" algn="l">
              <a:spcBef>
                <a:spcPts val="6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